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0"/>
  </p:normalViewPr>
  <p:slideViewPr>
    <p:cSldViewPr snapToGrid="0">
      <p:cViewPr varScale="1">
        <p:scale>
          <a:sx n="58" d="100"/>
          <a:sy n="58" d="100"/>
        </p:scale>
        <p:origin x="7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lib.net/python/index.html" TargetMode="External"/><Relationship Id="rId2" Type="http://schemas.openxmlformats.org/officeDocument/2006/relationships/hyperlink" Target="https://docs.opencv.org/master/d6/d00/tutorial_py_root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drive/folders/1A5hJ2yVEXa6mWMSQzAg0u8_wY8B2OytH" TargetMode="External"/><Relationship Id="rId5" Type="http://schemas.openxmlformats.org/officeDocument/2006/relationships/hyperlink" Target="https://sites.google.com/view/utarldd/home" TargetMode="External"/><Relationship Id="rId4" Type="http://schemas.openxmlformats.org/officeDocument/2006/relationships/hyperlink" Target="https://pypi.org/project/face-recogni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s/cnn" TargetMode="External"/><Relationship Id="rId2" Type="http://schemas.openxmlformats.org/officeDocument/2006/relationships/hyperlink" Target="https://www.robots.ox.ac.uk/~vgg/research/very_dee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data" TargetMode="External"/><Relationship Id="rId2" Type="http://schemas.openxmlformats.org/officeDocument/2006/relationships/hyperlink" Target="https://www.tensorflow.org/api_docs/python/tf/keras/preprocessing/image/ImageDataGenerator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udent Drowsiness Dete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 Drowsiness Detection</a:t>
            </a:r>
          </a:p>
        </p:txBody>
      </p:sp>
      <p:sp>
        <p:nvSpPr>
          <p:cNvPr id="152" name="Vivek Goh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/>
              <a:t>Divy Patel</a:t>
            </a:r>
            <a:endParaRPr dirty="0"/>
          </a:p>
        </p:txBody>
      </p:sp>
      <p:sp>
        <p:nvSpPr>
          <p:cNvPr id="153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ank you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eprocessing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Preprocessing dataset</a:t>
            </a:r>
          </a:p>
        </p:txBody>
      </p:sp>
      <p:sp>
        <p:nvSpPr>
          <p:cNvPr id="156" name="First We have extracted images from the videos using OpenCV library.…"/>
          <p:cNvSpPr txBox="1">
            <a:spLocks noGrp="1"/>
          </p:cNvSpPr>
          <p:nvPr>
            <p:ph type="body" idx="1"/>
          </p:nvPr>
        </p:nvSpPr>
        <p:spPr>
          <a:xfrm>
            <a:off x="1270000" y="2908429"/>
            <a:ext cx="21844000" cy="9836096"/>
          </a:xfrm>
          <a:prstGeom prst="rect">
            <a:avLst/>
          </a:prstGeom>
        </p:spPr>
        <p:txBody>
          <a:bodyPr/>
          <a:lstStyle/>
          <a:p>
            <a:pPr marL="491744" indent="-491744" defTabSz="2145791">
              <a:spcBef>
                <a:spcPts val="2100"/>
              </a:spcBef>
              <a:defRPr sz="4224"/>
            </a:pPr>
            <a:r>
              <a:t>First We have extracted images from the videos using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2"/>
              </a:rPr>
              <a:t>OpenCV</a:t>
            </a:r>
            <a:r>
              <a:t> library.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Images were mapped with the labels which were given in the dataset.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We have also mapped the images in google drive dataset to alert and drowsy as per their labels.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We have recognised the face and its features like eyes and mouth using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3"/>
              </a:rPr>
              <a:t>dlib</a:t>
            </a:r>
            <a:r>
              <a:t> and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4"/>
              </a:rPr>
              <a:t>faceutils</a:t>
            </a:r>
            <a:r>
              <a:t> libraries to mask off other pixels to take only eyes and mouth.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We did this because on reviewing  other papers we found that neural networks like CNN models gets overtrained on this dataset, as it gives more importance to background and content.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In total we have extracted images from the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5"/>
              </a:rPr>
              <a:t>ultraLDD video dataset</a:t>
            </a:r>
            <a:r>
              <a:t> apart from the images obtained by the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6"/>
              </a:rPr>
              <a:t>google drive dataset</a:t>
            </a:r>
            <a:r>
              <a:t> which both combined to 57488 images.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83.jpeg" descr="8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215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0.jpeg" descr="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88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0.jpeg" descr="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611" y="2985840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lert"/>
          <p:cNvSpPr txBox="1"/>
          <p:nvPr/>
        </p:nvSpPr>
        <p:spPr>
          <a:xfrm>
            <a:off x="3344486" y="9859701"/>
            <a:ext cx="1419404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Alert</a:t>
            </a:r>
          </a:p>
        </p:txBody>
      </p:sp>
      <p:sp>
        <p:nvSpPr>
          <p:cNvPr id="162" name="Low Vigilant"/>
          <p:cNvSpPr txBox="1"/>
          <p:nvPr/>
        </p:nvSpPr>
        <p:spPr>
          <a:xfrm>
            <a:off x="10566958" y="9859701"/>
            <a:ext cx="3448915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Low Vigilant</a:t>
            </a:r>
          </a:p>
        </p:txBody>
      </p:sp>
      <p:sp>
        <p:nvSpPr>
          <p:cNvPr id="163" name="Drowsy"/>
          <p:cNvSpPr txBox="1"/>
          <p:nvPr/>
        </p:nvSpPr>
        <p:spPr>
          <a:xfrm>
            <a:off x="19266669" y="9859701"/>
            <a:ext cx="2126286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Drowsy</a:t>
            </a:r>
          </a:p>
        </p:txBody>
      </p:sp>
      <p:sp>
        <p:nvSpPr>
          <p:cNvPr id="164" name="Processed images"/>
          <p:cNvSpPr txBox="1">
            <a:spLocks noGrp="1"/>
          </p:cNvSpPr>
          <p:nvPr>
            <p:ph type="title" idx="4294967295"/>
          </p:nvPr>
        </p:nvSpPr>
        <p:spPr>
          <a:xfrm>
            <a:off x="1270000" y="718012"/>
            <a:ext cx="21844000" cy="1557438"/>
          </a:xfrm>
          <a:prstGeom prst="rect">
            <a:avLst/>
          </a:prstGeom>
        </p:spPr>
        <p:txBody>
          <a:bodyPr/>
          <a:lstStyle/>
          <a:p>
            <a:r>
              <a:t>Processed images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distribution of fr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distribution of frames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606" y="3013989"/>
            <a:ext cx="16098788" cy="1033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odel"/>
          <p:cNvSpPr txBox="1">
            <a:spLocks noGrp="1"/>
          </p:cNvSpPr>
          <p:nvPr>
            <p:ph type="title"/>
          </p:nvPr>
        </p:nvSpPr>
        <p:spPr>
          <a:xfrm>
            <a:off x="1533839" y="792774"/>
            <a:ext cx="21844001" cy="1557438"/>
          </a:xfrm>
          <a:prstGeom prst="rect">
            <a:avLst/>
          </a:prstGeom>
        </p:spPr>
        <p:txBody>
          <a:bodyPr/>
          <a:lstStyle/>
          <a:p>
            <a:r>
              <a:t>Model</a:t>
            </a:r>
          </a:p>
        </p:txBody>
      </p:sp>
      <p:sp>
        <p:nvSpPr>
          <p:cNvPr id="170" name="We have tried to mimic the structure of the VGG network, so that we can get good accuracy using less resources and time.…"/>
          <p:cNvSpPr txBox="1">
            <a:spLocks noGrp="1"/>
          </p:cNvSpPr>
          <p:nvPr>
            <p:ph type="body" sz="half" idx="1"/>
          </p:nvPr>
        </p:nvSpPr>
        <p:spPr>
          <a:xfrm>
            <a:off x="10374752" y="2641600"/>
            <a:ext cx="13118397" cy="8432800"/>
          </a:xfrm>
          <a:prstGeom prst="rect">
            <a:avLst/>
          </a:prstGeom>
        </p:spPr>
        <p:txBody>
          <a:bodyPr/>
          <a:lstStyle/>
          <a:p>
            <a:r>
              <a:t>We have tried to mimic the structure of the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2"/>
              </a:rPr>
              <a:t>VGG network</a:t>
            </a:r>
            <a:r>
              <a:t>, so that we can get good accuracy using less resources and time.</a:t>
            </a:r>
          </a:p>
          <a:p>
            <a:pPr marL="0" indent="0">
              <a:buClrTx/>
              <a:buSzTx/>
              <a:buNone/>
            </a:pPr>
            <a:endParaRPr/>
          </a:p>
          <a:p>
            <a:r>
              <a:t>We have defined our own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3"/>
              </a:rPr>
              <a:t>CNN model</a:t>
            </a:r>
            <a:r>
              <a:t> with 3 convolution layers with Max pooling and 2 dense layers, here is the structure of the model.</a:t>
            </a:r>
          </a:p>
        </p:txBody>
      </p:sp>
      <p:pic>
        <p:nvPicPr>
          <p:cNvPr id="171" name="Screenshot 2021-10-02 at 9.39.09 PM.png" descr="Screenshot 2021-10-02 at 9.39.0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0" y="1233843"/>
            <a:ext cx="9410952" cy="10824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raining 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Pipeline</a:t>
            </a:r>
          </a:p>
        </p:txBody>
      </p:sp>
      <p:sp>
        <p:nvSpPr>
          <p:cNvPr id="174" name="Due to the large size of the dataset we were not able to load all the data into RAM at once.…"/>
          <p:cNvSpPr txBox="1">
            <a:spLocks noGrp="1"/>
          </p:cNvSpPr>
          <p:nvPr>
            <p:ph type="body" idx="1"/>
          </p:nvPr>
        </p:nvSpPr>
        <p:spPr>
          <a:xfrm>
            <a:off x="1270000" y="3011269"/>
            <a:ext cx="21844000" cy="10014562"/>
          </a:xfrm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Due to the large size of the dataset we were not able to load all the data into RAM at once.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Therefore we tried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2"/>
              </a:rPr>
              <a:t>keras’ ImageDataGenerator</a:t>
            </a:r>
            <a:r>
              <a:t>, which loads the images as and when required while training the model, but this approach was very slow.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The alternative was to make a custom data dataset class using </a:t>
            </a:r>
            <a:r>
              <a:rPr u="sng">
                <a:solidFill>
                  <a:schemeClr val="accent1">
                    <a:lumOff val="13575"/>
                  </a:schemeClr>
                </a:solidFill>
                <a:hlinkClick r:id="rId3"/>
              </a:rPr>
              <a:t>tensorflow.data</a:t>
            </a:r>
            <a:r>
              <a:t> library to load images into buffer as per the requirement.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After making the dataset generator, we randomly split it into training and validation datasets(in 80:20 ratio).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Our model was giving acceptable accuracy in 5 epochs only, as there was adequate ammount of the samples available with us.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oss and Accuracy"/>
          <p:cNvSpPr txBox="1">
            <a:spLocks noGrp="1"/>
          </p:cNvSpPr>
          <p:nvPr>
            <p:ph type="title"/>
          </p:nvPr>
        </p:nvSpPr>
        <p:spPr>
          <a:xfrm>
            <a:off x="1270000" y="53283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Loss and Accuracy</a:t>
            </a:r>
          </a:p>
        </p:txBody>
      </p:sp>
      <p:graphicFrame>
        <p:nvGraphicFramePr>
          <p:cNvPr id="177" name="Table"/>
          <p:cNvGraphicFramePr/>
          <p:nvPr/>
        </p:nvGraphicFramePr>
        <p:xfrm>
          <a:off x="8670442" y="8745504"/>
          <a:ext cx="7055815" cy="439209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347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 b="0">
                          <a:sym typeface="Graphik Semi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Graphik Semibold"/>
                        </a:rPr>
                        <a:t>Loss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Graphik Semibold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Graphik Semibold"/>
                        </a:rPr>
                        <a:t>Training Dataset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0.2562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92.59%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97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Graphik Semibold"/>
                        </a:rPr>
                        <a:t>Validation Dataset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0.2447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93.01%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8" name="accuracy_graph.png" descr="accuracy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560" y="1607551"/>
            <a:ext cx="9069855" cy="6802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oss_graph.png" descr="loss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48" y="1441986"/>
            <a:ext cx="9511361" cy="7133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ediction 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Prediction Pipeline</a:t>
            </a:r>
          </a:p>
        </p:txBody>
      </p:sp>
      <p:sp>
        <p:nvSpPr>
          <p:cNvPr id="182" name="For prediction part, we have 2 options, one is to predict from live camera feed and other is from the saved videos.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341877"/>
            <a:ext cx="21844000" cy="3032246"/>
          </a:xfrm>
          <a:prstGeom prst="rect">
            <a:avLst/>
          </a:prstGeom>
        </p:spPr>
        <p:txBody>
          <a:bodyPr/>
          <a:lstStyle/>
          <a:p>
            <a:r>
              <a:t>For prediction part, we have 2 options, one is to predict from live camera feed and other is from the saved videos.</a:t>
            </a:r>
          </a:p>
          <a:p>
            <a:r>
              <a:t>The prediction comes as an overlay in the display window.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edictions example"/>
          <p:cNvSpPr txBox="1">
            <a:spLocks noGrp="1"/>
          </p:cNvSpPr>
          <p:nvPr>
            <p:ph type="title"/>
          </p:nvPr>
        </p:nvSpPr>
        <p:spPr>
          <a:xfrm>
            <a:off x="1270000" y="-324647"/>
            <a:ext cx="21844000" cy="1557438"/>
          </a:xfrm>
          <a:prstGeom prst="rect">
            <a:avLst/>
          </a:prstGeom>
        </p:spPr>
        <p:txBody>
          <a:bodyPr/>
          <a:lstStyle/>
          <a:p>
            <a:r>
              <a:t>Predictions example</a:t>
            </a:r>
          </a:p>
        </p:txBody>
      </p:sp>
      <p:pic>
        <p:nvPicPr>
          <p:cNvPr id="185" name="Screenshot 2021-10-02 at 10.20.06 PM.png" descr="Screenshot 2021-10-02 at 10.20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187824"/>
            <a:ext cx="10795000" cy="666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shot 2021-10-02 at 10.19.59 PM.png" descr="Screenshot 2021-10-02 at 10.19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21" y="1067387"/>
            <a:ext cx="10795001" cy="666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1-10-02 at 10.19.54 PM.png" descr="Screenshot 2021-10-02 at 10.19.5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4" y="1067387"/>
            <a:ext cx="10795001" cy="6669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Macintosh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Graphik</vt:lpstr>
      <vt:lpstr>Graphik Medium</vt:lpstr>
      <vt:lpstr>Graphik Semibold</vt:lpstr>
      <vt:lpstr>Helvetica Neue</vt:lpstr>
      <vt:lpstr>31_ColorGradientLight</vt:lpstr>
      <vt:lpstr>Student Drowsiness Detection</vt:lpstr>
      <vt:lpstr>Preprocessing dataset</vt:lpstr>
      <vt:lpstr>Processed images</vt:lpstr>
      <vt:lpstr>Data distribution of frames</vt:lpstr>
      <vt:lpstr>Model</vt:lpstr>
      <vt:lpstr>Training Pipeline</vt:lpstr>
      <vt:lpstr>Loss and Accuracy</vt:lpstr>
      <vt:lpstr>Prediction Pipeline</vt:lpstr>
      <vt:lpstr>Predictions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Divy Patel</cp:lastModifiedBy>
  <cp:revision>1</cp:revision>
  <dcterms:modified xsi:type="dcterms:W3CDTF">2024-08-12T17:17:33Z</dcterms:modified>
</cp:coreProperties>
</file>